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392" y="-3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F62F72-002F-4C92-A8A4-162ED88E9724}" type="datetimeFigureOut">
              <a:rPr lang="en-US" smtClean="0"/>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D4D55-32F9-4E6C-8BB9-BD044A3C5B3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F62F72-002F-4C92-A8A4-162ED88E9724}" type="datetimeFigureOut">
              <a:rPr lang="en-US" smtClean="0"/>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D4D55-32F9-4E6C-8BB9-BD044A3C5B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F62F72-002F-4C92-A8A4-162ED88E9724}" type="datetimeFigureOut">
              <a:rPr lang="en-US" smtClean="0"/>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D4D55-32F9-4E6C-8BB9-BD044A3C5B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F62F72-002F-4C92-A8A4-162ED88E9724}" type="datetimeFigureOut">
              <a:rPr lang="en-US" smtClean="0"/>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D4D55-32F9-4E6C-8BB9-BD044A3C5B3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44F62F72-002F-4C92-A8A4-162ED88E9724}" type="datetimeFigureOut">
              <a:rPr lang="en-US" smtClean="0"/>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D4D55-32F9-4E6C-8BB9-BD044A3C5B3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F62F72-002F-4C92-A8A4-162ED88E9724}" type="datetimeFigureOut">
              <a:rPr lang="en-US" smtClean="0"/>
              <a:t>7/28/2015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D4D55-32F9-4E6C-8BB9-BD044A3C5B37}"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F62F72-002F-4C92-A8A4-162ED88E9724}" type="datetimeFigureOut">
              <a:rPr lang="en-US" smtClean="0"/>
              <a:t>7/28/2015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4D4D55-32F9-4E6C-8BB9-BD044A3C5B3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F62F72-002F-4C92-A8A4-162ED88E9724}" type="datetimeFigureOut">
              <a:rPr lang="en-US" smtClean="0"/>
              <a:t>7/28/2015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4D4D55-32F9-4E6C-8BB9-BD044A3C5B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F62F72-002F-4C92-A8A4-162ED88E9724}" type="datetimeFigureOut">
              <a:rPr lang="en-US" smtClean="0"/>
              <a:t>7/28/2015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4D4D55-32F9-4E6C-8BB9-BD044A3C5B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44F62F72-002F-4C92-A8A4-162ED88E9724}" type="datetimeFigureOut">
              <a:rPr lang="en-US" smtClean="0"/>
              <a:t>7/28/2015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E4D4D55-32F9-4E6C-8BB9-BD044A3C5B3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F62F72-002F-4C92-A8A4-162ED88E9724}" type="datetimeFigureOut">
              <a:rPr lang="en-US" smtClean="0"/>
              <a:t>7/28/2015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D4D55-32F9-4E6C-8BB9-BD044A3C5B3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4F62F72-002F-4C92-A8A4-162ED88E9724}" type="datetimeFigureOut">
              <a:rPr lang="en-US" smtClean="0"/>
              <a:t>7/28/2015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E4D4D55-32F9-4E6C-8BB9-BD044A3C5B3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3590330"/>
            <a:ext cx="7772400" cy="1199704"/>
          </a:xfrm>
        </p:spPr>
        <p:txBody>
          <a:bodyPr>
            <a:scene3d>
              <a:camera prst="perspectiveRight"/>
              <a:lightRig rig="threePt" dir="t"/>
            </a:scene3d>
          </a:bodyPr>
          <a:lstStyle/>
          <a:p>
            <a:r>
              <a:rPr lang="en-US" b="1" dirty="0" smtClean="0">
                <a:ln w="17780" cmpd="sng">
                  <a:solidFill>
                    <a:srgbClr val="FFFFFF"/>
                  </a:solidFill>
                  <a:prstDash val="solid"/>
                  <a:miter lim="800000"/>
                </a:ln>
                <a:solidFill>
                  <a:schemeClr val="tx1">
                    <a:lumMod val="95000"/>
                    <a:lumOff val="5000"/>
                  </a:schemeClr>
                </a:solidFill>
                <a:effectLst>
                  <a:outerShdw blurRad="50800" algn="tl" rotWithShape="0">
                    <a:srgbClr val="000000"/>
                  </a:outerShdw>
                </a:effectLst>
              </a:rPr>
              <a:t>By derlin Castillo</a:t>
            </a:r>
            <a:endParaRPr lang="en-US" b="1" dirty="0">
              <a:ln w="17780" cmpd="sng">
                <a:solidFill>
                  <a:srgbClr val="FFFFFF"/>
                </a:solidFill>
                <a:prstDash val="solid"/>
                <a:miter lim="800000"/>
              </a:ln>
              <a:solidFill>
                <a:schemeClr val="tx1">
                  <a:lumMod val="95000"/>
                  <a:lumOff val="5000"/>
                </a:schemeClr>
              </a:solidFill>
              <a:effectLst>
                <a:outerShdw blurRad="50800" algn="tl" rotWithShape="0">
                  <a:srgbClr val="000000"/>
                </a:outerShdw>
              </a:effectLst>
            </a:endParaRPr>
          </a:p>
        </p:txBody>
      </p:sp>
      <p:sp>
        <p:nvSpPr>
          <p:cNvPr id="5" name="Rectangle 4"/>
          <p:cNvSpPr/>
          <p:nvPr/>
        </p:nvSpPr>
        <p:spPr>
          <a:xfrm>
            <a:off x="2514600" y="2667000"/>
            <a:ext cx="6264857" cy="923330"/>
          </a:xfrm>
          <a:prstGeom prst="rect">
            <a:avLst/>
          </a:prstGeom>
          <a:noFill/>
        </p:spPr>
        <p:txBody>
          <a:bodyPr wrap="none" lIns="91440" tIns="45720" rIns="91440" bIns="45720">
            <a:spAutoFit/>
            <a:scene3d>
              <a:camera prst="perspectiveLef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Financial Goals</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27182634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153400" cy="4525963"/>
          </a:xfrm>
        </p:spPr>
        <p:txBody>
          <a:bodyPr/>
          <a:lstStyle/>
          <a:p>
            <a:r>
              <a:rPr lang="en-US" dirty="0" smtClean="0"/>
              <a:t>Here you are making goals</a:t>
            </a:r>
          </a:p>
          <a:p>
            <a:r>
              <a:rPr lang="en-US" dirty="0" smtClean="0"/>
              <a:t>Think about the future—like when you are 30</a:t>
            </a:r>
          </a:p>
          <a:p>
            <a:r>
              <a:rPr lang="en-US" dirty="0" smtClean="0"/>
              <a:t>Answer the questions</a:t>
            </a:r>
          </a:p>
          <a:p>
            <a:r>
              <a:rPr lang="en-US" dirty="0" smtClean="0"/>
              <a:t>Follow the instructions</a:t>
            </a:r>
          </a:p>
          <a:p>
            <a:r>
              <a:rPr lang="en-US" dirty="0" smtClean="0"/>
              <a:t>Include pictures</a:t>
            </a:r>
          </a:p>
          <a:p>
            <a:endParaRPr lang="en-US" dirty="0"/>
          </a:p>
        </p:txBody>
      </p:sp>
      <p:sp>
        <p:nvSpPr>
          <p:cNvPr id="6" name="Rectangle 5"/>
          <p:cNvSpPr/>
          <p:nvPr/>
        </p:nvSpPr>
        <p:spPr>
          <a:xfrm>
            <a:off x="609600" y="590679"/>
            <a:ext cx="7924800" cy="769441"/>
          </a:xfrm>
          <a:prstGeom prst="rect">
            <a:avLst/>
          </a:prstGeom>
        </p:spPr>
        <p:txBody>
          <a:bodyPr wrap="square">
            <a:spAutoFit/>
          </a:bodyPr>
          <a:lstStyle/>
          <a:p>
            <a:pPr lvl="0" algn="ctr"/>
            <a:r>
              <a:rPr lang="en-US" sz="4400" b="1" cap="all" dirty="0">
                <a:ln/>
                <a:solidFill>
                  <a:srgbClr val="2DA2BF"/>
                </a:solidFill>
                <a:effectLst>
                  <a:outerShdw blurRad="19685" dist="12700" dir="5400000" algn="tl" rotWithShape="0">
                    <a:srgbClr val="2DA2BF">
                      <a:satMod val="130000"/>
                      <a:alpha val="60000"/>
                    </a:srgbClr>
                  </a:outerShdw>
                  <a:reflection blurRad="10000" stA="55000" endPos="48000" dist="500" dir="5400000" sy="-100000" algn="bl" rotWithShape="0"/>
                </a:effectLst>
              </a:rPr>
              <a:t>Instructions</a:t>
            </a:r>
          </a:p>
        </p:txBody>
      </p:sp>
    </p:spTree>
    <p:extLst>
      <p:ext uri="{BB962C8B-B14F-4D97-AF65-F5344CB8AC3E}">
        <p14:creationId xmlns:p14="http://schemas.microsoft.com/office/powerpoint/2010/main" val="19327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sz="32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Long-Term Career Goal</a:t>
            </a:r>
            <a:endParaRPr lang="en-US" sz="3200"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Content Placeholder 2"/>
          <p:cNvSpPr>
            <a:spLocks noGrp="1"/>
          </p:cNvSpPr>
          <p:nvPr>
            <p:ph idx="1"/>
          </p:nvPr>
        </p:nvSpPr>
        <p:spPr>
          <a:xfrm>
            <a:off x="457200" y="1481328"/>
            <a:ext cx="5029200" cy="4525963"/>
          </a:xfrm>
        </p:spPr>
        <p:txBody>
          <a:bodyPr>
            <a:normAutofit fontScale="92500" lnSpcReduction="20000"/>
          </a:bodyPr>
          <a:lstStyle/>
          <a:p>
            <a:r>
              <a:rPr lang="en-US" sz="2000" b="1" dirty="0" smtClean="0"/>
              <a:t>What career do you want? </a:t>
            </a:r>
            <a:r>
              <a:rPr lang="en-US" sz="2000" dirty="0" smtClean="0"/>
              <a:t>Being a Police Officer has always been my dream and goal to reach or achieve.</a:t>
            </a:r>
          </a:p>
          <a:p>
            <a:pPr marL="109728" indent="0">
              <a:buNone/>
            </a:pPr>
            <a:endParaRPr lang="en-US" sz="2000" dirty="0" smtClean="0"/>
          </a:p>
          <a:p>
            <a:r>
              <a:rPr lang="en-US" sz="2000" b="1" dirty="0" smtClean="0"/>
              <a:t>Why do you want this career? </a:t>
            </a:r>
            <a:r>
              <a:rPr lang="en-US" sz="2000" dirty="0" smtClean="0"/>
              <a:t>After been living in El Salvador and seen that some cops are corrupt, I created my life goal and that is to become an police officer do the right thing and help anyone in needs no matter what.</a:t>
            </a:r>
          </a:p>
          <a:p>
            <a:pPr marL="109728" indent="0">
              <a:buNone/>
            </a:pPr>
            <a:r>
              <a:rPr lang="en-US" sz="2000" dirty="0" smtClean="0"/>
              <a:t> </a:t>
            </a:r>
          </a:p>
          <a:p>
            <a:r>
              <a:rPr lang="en-US" sz="2000" b="1" dirty="0" smtClean="0"/>
              <a:t>How much will you make?</a:t>
            </a:r>
            <a:r>
              <a:rPr lang="en-US" sz="2000" dirty="0" smtClean="0"/>
              <a:t> According to the statistics of Police officers wages in Alexandria, the salary I could make becoming a Police Officers could be around $40,239 </a:t>
            </a:r>
            <a:r>
              <a:rPr lang="en-US" sz="2000" dirty="0"/>
              <a:t>– $</a:t>
            </a:r>
            <a:r>
              <a:rPr lang="en-US" sz="2000" dirty="0" smtClean="0"/>
              <a:t>58,346 per year.</a:t>
            </a:r>
            <a:r>
              <a:rPr lang="en-US" dirty="0" smtClean="0"/>
              <a:t/>
            </a:r>
            <a:br>
              <a:rPr lang="en-US" dirty="0" smtClean="0"/>
            </a:b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2750" y="3505200"/>
            <a:ext cx="3194050" cy="208915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92750" y="1524000"/>
            <a:ext cx="3194050" cy="1981200"/>
          </a:xfrm>
          <a:prstGeom prst="rect">
            <a:avLst/>
          </a:prstGeom>
        </p:spPr>
      </p:pic>
    </p:spTree>
    <p:extLst>
      <p:ext uri="{BB962C8B-B14F-4D97-AF65-F5344CB8AC3E}">
        <p14:creationId xmlns:p14="http://schemas.microsoft.com/office/powerpoint/2010/main" val="923690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sz="28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Long-Term House goals</a:t>
            </a:r>
            <a:endParaRPr lang="en-US" sz="2800"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Content Placeholder 2"/>
          <p:cNvSpPr>
            <a:spLocks noGrp="1"/>
          </p:cNvSpPr>
          <p:nvPr>
            <p:ph idx="1"/>
          </p:nvPr>
        </p:nvSpPr>
        <p:spPr>
          <a:xfrm>
            <a:off x="457200" y="1481328"/>
            <a:ext cx="5181600" cy="4525963"/>
          </a:xfrm>
        </p:spPr>
        <p:txBody>
          <a:bodyPr>
            <a:normAutofit fontScale="92500" lnSpcReduction="20000"/>
          </a:bodyPr>
          <a:lstStyle/>
          <a:p>
            <a:r>
              <a:rPr lang="en-US" sz="2000" b="1" dirty="0" smtClean="0"/>
              <a:t>Will you buy a house? Rent? </a:t>
            </a:r>
            <a:r>
              <a:rPr lang="en-US" sz="2000" dirty="0" smtClean="0"/>
              <a:t>I have thought about that and I think that first I will rent an apartment while I get enough credit I will get a house.</a:t>
            </a:r>
          </a:p>
          <a:p>
            <a:endParaRPr lang="en-US" sz="2000" dirty="0" smtClean="0"/>
          </a:p>
          <a:p>
            <a:r>
              <a:rPr lang="en-US" sz="2000" b="1" dirty="0" smtClean="0"/>
              <a:t>Where will you live? </a:t>
            </a:r>
            <a:r>
              <a:rPr lang="en-US" sz="2000" dirty="0" smtClean="0"/>
              <a:t>Anywhere I have to… depending on my job.</a:t>
            </a:r>
          </a:p>
          <a:p>
            <a:endParaRPr lang="en-US" sz="2000" dirty="0" smtClean="0"/>
          </a:p>
          <a:p>
            <a:r>
              <a:rPr lang="en-US" sz="2000" dirty="0" smtClean="0"/>
              <a:t>Look up an address on the internet… how much will it cost? </a:t>
            </a:r>
            <a:r>
              <a:rPr lang="en-US" sz="2000" dirty="0"/>
              <a:t>$</a:t>
            </a:r>
            <a:r>
              <a:rPr lang="en-US" sz="2000" dirty="0" smtClean="0"/>
              <a:t>769,000</a:t>
            </a:r>
          </a:p>
          <a:p>
            <a:endParaRPr lang="en-US" sz="2000" dirty="0"/>
          </a:p>
          <a:p>
            <a:r>
              <a:rPr lang="en-US" sz="2000" dirty="0" smtClean="0"/>
              <a:t>Estimated Mortgage = $2,895/</a:t>
            </a:r>
            <a:r>
              <a:rPr lang="en-US" sz="2000" dirty="0" err="1" smtClean="0"/>
              <a:t>mo</a:t>
            </a:r>
            <a:endParaRPr lang="en-US" sz="2000" dirty="0" smtClean="0"/>
          </a:p>
          <a:p>
            <a:pPr marL="109728" indent="0">
              <a:buNone/>
            </a:pPr>
            <a:endParaRPr lang="en-US" sz="2000" dirty="0" smtClean="0"/>
          </a:p>
          <a:p>
            <a:r>
              <a:rPr lang="en-US" sz="2000" dirty="0" smtClean="0"/>
              <a:t>How much per month do you think you’ll spend? $4,950 - $6,000</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2600" y="685800"/>
            <a:ext cx="3352800" cy="2286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3505200"/>
            <a:ext cx="3352800" cy="172402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62600" y="5229226"/>
            <a:ext cx="3352800" cy="733492"/>
          </a:xfrm>
          <a:prstGeom prst="rect">
            <a:avLst/>
          </a:prstGeom>
        </p:spPr>
      </p:pic>
    </p:spTree>
    <p:extLst>
      <p:ext uri="{BB962C8B-B14F-4D97-AF65-F5344CB8AC3E}">
        <p14:creationId xmlns:p14="http://schemas.microsoft.com/office/powerpoint/2010/main" val="2147003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sz="28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Long-Term Goal #3</a:t>
            </a:r>
            <a:endParaRPr lang="en-US" sz="2800"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Content Placeholder 2"/>
          <p:cNvSpPr>
            <a:spLocks noGrp="1"/>
          </p:cNvSpPr>
          <p:nvPr>
            <p:ph idx="1"/>
          </p:nvPr>
        </p:nvSpPr>
        <p:spPr>
          <a:xfrm>
            <a:off x="457200" y="1481328"/>
            <a:ext cx="4038600" cy="4525963"/>
          </a:xfrm>
        </p:spPr>
        <p:txBody>
          <a:bodyPr>
            <a:normAutofit/>
          </a:bodyPr>
          <a:lstStyle/>
          <a:p>
            <a:r>
              <a:rPr lang="en-US" sz="2000" b="1" dirty="0" smtClean="0"/>
              <a:t>What else is important to you</a:t>
            </a:r>
            <a:r>
              <a:rPr lang="en-US" sz="2000" dirty="0" smtClean="0"/>
              <a:t>? Have a second profession as an alternative option</a:t>
            </a:r>
          </a:p>
          <a:p>
            <a:r>
              <a:rPr lang="en-US" sz="2000" b="1" dirty="0" smtClean="0"/>
              <a:t>Why? </a:t>
            </a:r>
            <a:r>
              <a:rPr lang="en-US" sz="2000" dirty="0" smtClean="0"/>
              <a:t>Because whether there is not work for me as a police, there should be work as a teacher. (ELL English teacher)</a:t>
            </a:r>
          </a:p>
          <a:p>
            <a:r>
              <a:rPr lang="en-US" sz="2000" b="1" dirty="0" smtClean="0"/>
              <a:t>How much will it cost? </a:t>
            </a:r>
            <a:r>
              <a:rPr lang="en-US" sz="2000" dirty="0" smtClean="0"/>
              <a:t>Adding the cost of my studies as a police officer and as a teacher the cost would be around $80,000 – $100,000</a:t>
            </a:r>
            <a:r>
              <a:rPr lang="en-US" dirty="0" smtClean="0"/>
              <a:t/>
            </a:r>
            <a:br>
              <a:rPr lang="en-US" dirty="0" smtClean="0"/>
            </a:b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3000" y="609600"/>
            <a:ext cx="3733800" cy="4419600"/>
          </a:xfrm>
          <a:prstGeom prst="rect">
            <a:avLst/>
          </a:prstGeom>
        </p:spPr>
      </p:pic>
    </p:spTree>
    <p:extLst>
      <p:ext uri="{BB962C8B-B14F-4D97-AF65-F5344CB8AC3E}">
        <p14:creationId xmlns:p14="http://schemas.microsoft.com/office/powerpoint/2010/main" val="3681239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sz="32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Long-Term Goal #4</a:t>
            </a:r>
            <a:endParaRPr lang="en-US" sz="3200"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Content Placeholder 2"/>
          <p:cNvSpPr>
            <a:spLocks noGrp="1"/>
          </p:cNvSpPr>
          <p:nvPr>
            <p:ph idx="1"/>
          </p:nvPr>
        </p:nvSpPr>
        <p:spPr>
          <a:xfrm>
            <a:off x="304800" y="1219200"/>
            <a:ext cx="4953000" cy="5105400"/>
          </a:xfrm>
        </p:spPr>
        <p:txBody>
          <a:bodyPr>
            <a:normAutofit/>
          </a:bodyPr>
          <a:lstStyle/>
          <a:p>
            <a:r>
              <a:rPr lang="en-US" sz="1800" b="1" dirty="0" smtClean="0"/>
              <a:t>What else is important to you?</a:t>
            </a:r>
            <a:r>
              <a:rPr lang="en-US" sz="1800" dirty="0"/>
              <a:t> </a:t>
            </a:r>
            <a:r>
              <a:rPr lang="en-US" sz="1800" dirty="0" smtClean="0"/>
              <a:t>Something important to me as a future ELL English teacher is to come with a better and faster way to teach those students that just came to the country.</a:t>
            </a:r>
            <a:endParaRPr lang="en-US" sz="1800" b="1" dirty="0" smtClean="0"/>
          </a:p>
          <a:p>
            <a:r>
              <a:rPr lang="en-US" sz="1800" b="1" dirty="0" smtClean="0"/>
              <a:t>Why? </a:t>
            </a:r>
            <a:r>
              <a:rPr lang="en-US" sz="1800" dirty="0" smtClean="0"/>
              <a:t>This is important to me because when I just came here I did not know any English. I was struggling a lot with my learning because teachers were not teaching me the basics and I think that to teach a different language to someone new means starting from zero.  </a:t>
            </a:r>
            <a:endParaRPr lang="en-US" sz="1800" b="1" dirty="0" smtClean="0"/>
          </a:p>
          <a:p>
            <a:r>
              <a:rPr lang="en-US" sz="1800" b="1" dirty="0" smtClean="0"/>
              <a:t>How much will it cost? </a:t>
            </a:r>
            <a:r>
              <a:rPr lang="en-US" sz="1800" dirty="0" smtClean="0"/>
              <a:t>The cost of this will not be money, instead it will be effort and experience coming from me.</a:t>
            </a:r>
            <a:r>
              <a:rPr lang="en-US" sz="2000" dirty="0" smtClean="0"/>
              <a:t/>
            </a:r>
            <a:br>
              <a:rPr lang="en-US" sz="2000" dirty="0" smtClean="0"/>
            </a:br>
            <a:endParaRPr lang="en-US" sz="2000" dirty="0"/>
          </a:p>
        </p:txBody>
      </p:sp>
      <p:sp>
        <p:nvSpPr>
          <p:cNvPr id="8" name="TextBox 7"/>
          <p:cNvSpPr txBox="1"/>
          <p:nvPr/>
        </p:nvSpPr>
        <p:spPr>
          <a:xfrm>
            <a:off x="5878099" y="3430210"/>
            <a:ext cx="3257550" cy="338554"/>
          </a:xfrm>
          <a:prstGeom prst="rect">
            <a:avLst/>
          </a:prstGeom>
          <a:noFill/>
        </p:spPr>
        <p:txBody>
          <a:bodyPr wrap="square" rtlCol="0">
            <a:spAutoFit/>
          </a:bodyPr>
          <a:lstStyle/>
          <a:p>
            <a:r>
              <a:rPr lang="en-US"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Some Teachers Be Like…</a:t>
            </a:r>
            <a:endParaRPr lang="en-US"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3768762"/>
            <a:ext cx="2743200" cy="1260437"/>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0200" y="533400"/>
            <a:ext cx="3476625" cy="2868625"/>
          </a:xfrm>
          <a:prstGeom prst="rect">
            <a:avLst/>
          </a:prstGeom>
        </p:spPr>
      </p:pic>
    </p:spTree>
    <p:extLst>
      <p:ext uri="{BB962C8B-B14F-4D97-AF65-F5344CB8AC3E}">
        <p14:creationId xmlns:p14="http://schemas.microsoft.com/office/powerpoint/2010/main" val="572531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Long-Term Goal #5</a:t>
            </a:r>
            <a:endParaRPr lang="en-US"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Content Placeholder 2"/>
          <p:cNvSpPr>
            <a:spLocks noGrp="1"/>
          </p:cNvSpPr>
          <p:nvPr>
            <p:ph idx="1"/>
          </p:nvPr>
        </p:nvSpPr>
        <p:spPr>
          <a:xfrm>
            <a:off x="457200" y="1481328"/>
            <a:ext cx="8153400" cy="4525963"/>
          </a:xfrm>
        </p:spPr>
        <p:txBody>
          <a:bodyPr>
            <a:normAutofit lnSpcReduction="10000"/>
          </a:bodyPr>
          <a:lstStyle/>
          <a:p>
            <a:r>
              <a:rPr lang="en-US" sz="2400" b="1" dirty="0" smtClean="0"/>
              <a:t>What else is important to you? </a:t>
            </a:r>
            <a:r>
              <a:rPr lang="en-US" sz="2400" dirty="0" smtClean="0"/>
              <a:t>Becoming a police officer and then move forward to a higher position is other goal I must reach in life. </a:t>
            </a:r>
            <a:endParaRPr lang="en-US" sz="2400" b="1" dirty="0" smtClean="0"/>
          </a:p>
          <a:p>
            <a:r>
              <a:rPr lang="en-US" sz="2400" b="1" dirty="0" smtClean="0"/>
              <a:t>Why? </a:t>
            </a:r>
            <a:r>
              <a:rPr lang="en-US" sz="2400" dirty="0" smtClean="0"/>
              <a:t>This is important to me because beside I will be proud of myself, I want my family to be proud too and see how badly I want to succeed in life and give them back everything they have gave me. Also I want to get/earn an important position as a police officer to have right and change those abuses that today is happening in some states that people thinks that it is a cause by racial profile something that should be gone by this new generation. </a:t>
            </a:r>
            <a:endParaRPr lang="en-US" sz="2400" b="1" dirty="0" smtClean="0"/>
          </a:p>
          <a:p>
            <a:pPr marL="109728" indent="0">
              <a:buNone/>
            </a:pPr>
            <a:r>
              <a:rPr lang="en-US" dirty="0" smtClean="0"/>
              <a:t/>
            </a:r>
            <a:br>
              <a:rPr lang="en-US" dirty="0" smtClean="0"/>
            </a:br>
            <a:endParaRPr lang="en-US" dirty="0"/>
          </a:p>
        </p:txBody>
      </p:sp>
    </p:spTree>
    <p:extLst>
      <p:ext uri="{BB962C8B-B14F-4D97-AF65-F5344CB8AC3E}">
        <p14:creationId xmlns:p14="http://schemas.microsoft.com/office/powerpoint/2010/main" val="1847322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1249362"/>
          </a:xfrm>
        </p:spPr>
        <p:txBody>
          <a:bodyPr>
            <a:noAutofit/>
            <a:scene3d>
              <a:camera prst="orthographicFront"/>
              <a:lightRig rig="brightRoom" dir="t"/>
            </a:scene3d>
            <a:sp3d extrusionH="57150" contourW="6350" prstMaterial="plastic">
              <a:bevelT w="20320" h="20320" prst="slope"/>
              <a:contourClr>
                <a:schemeClr val="accent1">
                  <a:tint val="100000"/>
                  <a:shade val="100000"/>
                  <a:hueMod val="100000"/>
                  <a:satMod val="100000"/>
                </a:schemeClr>
              </a:contourClr>
            </a:sp3d>
          </a:bodyPr>
          <a:lstStyle/>
          <a:p>
            <a:r>
              <a:rPr lang="en-US" sz="4000" cap="all" dirty="0" smtClean="0">
                <a:ln/>
                <a:solidFill>
                  <a:schemeClr val="accent1"/>
                </a:solidFill>
                <a:effectLst>
                  <a:outerShdw blurRad="19685" dist="12700" dir="5400000" algn="tl" rotWithShape="0">
                    <a:schemeClr val="accent1">
                      <a:satMod val="130000"/>
                      <a:alpha val="60000"/>
                    </a:schemeClr>
                  </a:outerShdw>
                  <a:reflection blurRad="6350" stA="60000" endA="900" endPos="58000" dir="5400000" sy="-100000" algn="bl" rotWithShape="0"/>
                </a:effectLst>
              </a:rPr>
              <a:t>Summary of Long Term Goals</a:t>
            </a:r>
            <a:endParaRPr lang="en-US" sz="4000" cap="all" dirty="0">
              <a:ln/>
              <a:solidFill>
                <a:schemeClr val="accent1"/>
              </a:solidFill>
              <a:effectLst>
                <a:outerShdw blurRad="19685" dist="12700" dir="5400000" algn="tl" rotWithShape="0">
                  <a:schemeClr val="accent1">
                    <a:satMod val="130000"/>
                    <a:alpha val="60000"/>
                  </a:schemeClr>
                </a:outerShdw>
                <a:reflection blurRad="6350" stA="60000" endA="900" endPos="58000" dir="5400000" sy="-100000" algn="bl" rotWithShape="0"/>
              </a:effectLst>
            </a:endParaRPr>
          </a:p>
        </p:txBody>
      </p:sp>
      <p:sp>
        <p:nvSpPr>
          <p:cNvPr id="3" name="Content Placeholder 2"/>
          <p:cNvSpPr>
            <a:spLocks noGrp="1"/>
          </p:cNvSpPr>
          <p:nvPr>
            <p:ph idx="1"/>
          </p:nvPr>
        </p:nvSpPr>
        <p:spPr>
          <a:xfrm>
            <a:off x="457200" y="1481328"/>
            <a:ext cx="8305800" cy="4525963"/>
          </a:xfrm>
        </p:spPr>
        <p:txBody>
          <a:bodyPr>
            <a:normAutofit/>
          </a:bodyPr>
          <a:lstStyle/>
          <a:p>
            <a:r>
              <a:rPr lang="en-US" b="1" dirty="0" smtClean="0"/>
              <a:t>How much do you plan on earning? </a:t>
            </a:r>
            <a:r>
              <a:rPr lang="en-US" dirty="0" smtClean="0"/>
              <a:t>At least $40,000 - $60,000 per year</a:t>
            </a:r>
          </a:p>
          <a:p>
            <a:pPr marL="109728" indent="0">
              <a:buNone/>
            </a:pPr>
            <a:endParaRPr lang="en-US" dirty="0" smtClean="0"/>
          </a:p>
          <a:p>
            <a:r>
              <a:rPr lang="en-US" b="1" dirty="0" smtClean="0"/>
              <a:t>How long will it take? </a:t>
            </a:r>
            <a:r>
              <a:rPr lang="en-US" dirty="0" smtClean="0"/>
              <a:t>Depends on the level of diploma I will get </a:t>
            </a:r>
          </a:p>
          <a:p>
            <a:endParaRPr lang="en-US" dirty="0" smtClean="0"/>
          </a:p>
          <a:p>
            <a:r>
              <a:rPr lang="en-US" b="1" dirty="0" smtClean="0"/>
              <a:t>How much do you plan on spending? </a:t>
            </a:r>
            <a:r>
              <a:rPr lang="en-US" dirty="0" smtClean="0"/>
              <a:t>As much as needed</a:t>
            </a:r>
          </a:p>
          <a:p>
            <a:endParaRPr lang="en-US" dirty="0"/>
          </a:p>
        </p:txBody>
      </p:sp>
    </p:spTree>
    <p:extLst>
      <p:ext uri="{BB962C8B-B14F-4D97-AF65-F5344CB8AC3E}">
        <p14:creationId xmlns:p14="http://schemas.microsoft.com/office/powerpoint/2010/main" val="930827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876800" cy="1143000"/>
          </a:xfrm>
        </p:spPr>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sz="32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How do I accomplish my Long-Term goals?</a:t>
            </a:r>
            <a:endParaRPr lang="en-US" sz="3200"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Content Placeholder 2"/>
          <p:cNvSpPr>
            <a:spLocks noGrp="1"/>
          </p:cNvSpPr>
          <p:nvPr>
            <p:ph idx="1"/>
          </p:nvPr>
        </p:nvSpPr>
        <p:spPr>
          <a:xfrm>
            <a:off x="457200" y="1600200"/>
            <a:ext cx="4343400" cy="4525963"/>
          </a:xfrm>
        </p:spPr>
        <p:txBody>
          <a:bodyPr>
            <a:normAutofit/>
          </a:bodyPr>
          <a:lstStyle/>
          <a:p>
            <a:r>
              <a:rPr lang="en-US" dirty="0" smtClean="0"/>
              <a:t>I believe that accomplishing long-term goals means just to work a little bit harder, always trying your harder, and believing in yourself. I believe that setting a goal and out your sight directly into it can help anyone to accomplish is goals no matter how harder it is or how many obstacles could be faced in the way of achieving it.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1905000"/>
            <a:ext cx="2743200" cy="20574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31560" y="309880"/>
            <a:ext cx="2479040" cy="1595120"/>
          </a:xfrm>
          <a:prstGeom prst="rect">
            <a:avLst/>
          </a:prstGeom>
        </p:spPr>
      </p:pic>
    </p:spTree>
    <p:extLst>
      <p:ext uri="{BB962C8B-B14F-4D97-AF65-F5344CB8AC3E}">
        <p14:creationId xmlns:p14="http://schemas.microsoft.com/office/powerpoint/2010/main" val="3099836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317</TotalTime>
  <Words>671</Words>
  <Application>Microsoft Office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PowerPoint Presentation</vt:lpstr>
      <vt:lpstr>PowerPoint Presentation</vt:lpstr>
      <vt:lpstr>Long-Term Career Goal</vt:lpstr>
      <vt:lpstr>Long-Term House goals</vt:lpstr>
      <vt:lpstr>Long-Term Goal #3</vt:lpstr>
      <vt:lpstr>Long-Term Goal #4</vt:lpstr>
      <vt:lpstr>Long-Term Goal #5</vt:lpstr>
      <vt:lpstr>Summary of Long Term Goals</vt:lpstr>
      <vt:lpstr>How do I accomplish my Long-Term goals?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Long-Term Goals</dc:title>
  <dc:creator>user</dc:creator>
  <cp:lastModifiedBy>student</cp:lastModifiedBy>
  <cp:revision>20</cp:revision>
  <dcterms:created xsi:type="dcterms:W3CDTF">2015-07-21T11:58:29Z</dcterms:created>
  <dcterms:modified xsi:type="dcterms:W3CDTF">2015-07-28T12:14:12Z</dcterms:modified>
</cp:coreProperties>
</file>